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0" r:id="rId3"/>
    <p:sldId id="257" r:id="rId4"/>
    <p:sldId id="262" r:id="rId5"/>
    <p:sldId id="258" r:id="rId6"/>
    <p:sldId id="261" r:id="rId7"/>
    <p:sldId id="259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49" autoAdjust="0"/>
  </p:normalViewPr>
  <p:slideViewPr>
    <p:cSldViewPr snapToGrid="0">
      <p:cViewPr varScale="1">
        <p:scale>
          <a:sx n="68" d="100"/>
          <a:sy n="68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8A68-F518-4AAE-A11D-4BAB096AA601}" type="datetimeFigureOut">
              <a:rPr lang="hr-HR" smtClean="0"/>
              <a:t>7.2.2018.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FA9C-FC63-4B5B-AFC6-B3B2EF279F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3858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8A68-F518-4AAE-A11D-4BAB096AA601}" type="datetimeFigureOut">
              <a:rPr lang="hr-HR" smtClean="0"/>
              <a:t>7.2.2018.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FA9C-FC63-4B5B-AFC6-B3B2EF279F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592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8A68-F518-4AAE-A11D-4BAB096AA601}" type="datetimeFigureOut">
              <a:rPr lang="hr-HR" smtClean="0"/>
              <a:t>7.2.2018.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FA9C-FC63-4B5B-AFC6-B3B2EF279F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3362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8A68-F518-4AAE-A11D-4BAB096AA601}" type="datetimeFigureOut">
              <a:rPr lang="hr-HR" smtClean="0"/>
              <a:t>7.2.2018.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FA9C-FC63-4B5B-AFC6-B3B2EF279F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1171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8A68-F518-4AAE-A11D-4BAB096AA601}" type="datetimeFigureOut">
              <a:rPr lang="hr-HR" smtClean="0"/>
              <a:t>7.2.2018.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FA9C-FC63-4B5B-AFC6-B3B2EF279F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14120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8A68-F518-4AAE-A11D-4BAB096AA601}" type="datetimeFigureOut">
              <a:rPr lang="hr-HR" smtClean="0"/>
              <a:t>7.2.2018.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FA9C-FC63-4B5B-AFC6-B3B2EF279F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232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8A68-F518-4AAE-A11D-4BAB096AA601}" type="datetimeFigureOut">
              <a:rPr lang="hr-HR" smtClean="0"/>
              <a:t>7.2.2018.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FA9C-FC63-4B5B-AFC6-B3B2EF279F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0885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8A68-F518-4AAE-A11D-4BAB096AA601}" type="datetimeFigureOut">
              <a:rPr lang="hr-HR" smtClean="0"/>
              <a:t>7.2.2018.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FA9C-FC63-4B5B-AFC6-B3B2EF279F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3107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8A68-F518-4AAE-A11D-4BAB096AA601}" type="datetimeFigureOut">
              <a:rPr lang="hr-HR" smtClean="0"/>
              <a:t>7.2.2018.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FA9C-FC63-4B5B-AFC6-B3B2EF279F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208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8A68-F518-4AAE-A11D-4BAB096AA601}" type="datetimeFigureOut">
              <a:rPr lang="hr-HR" smtClean="0"/>
              <a:t>7.2.2018.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207FA9C-FC63-4B5B-AFC6-B3B2EF279F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2509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8A68-F518-4AAE-A11D-4BAB096AA601}" type="datetimeFigureOut">
              <a:rPr lang="hr-HR" smtClean="0"/>
              <a:t>7.2.2018.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FA9C-FC63-4B5B-AFC6-B3B2EF279F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7512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8A68-F518-4AAE-A11D-4BAB096AA601}" type="datetimeFigureOut">
              <a:rPr lang="hr-HR" smtClean="0"/>
              <a:t>7.2.2018.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FA9C-FC63-4B5B-AFC6-B3B2EF279F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2306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8A68-F518-4AAE-A11D-4BAB096AA601}" type="datetimeFigureOut">
              <a:rPr lang="hr-HR" smtClean="0"/>
              <a:t>7.2.2018.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FA9C-FC63-4B5B-AFC6-B3B2EF279F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835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8A68-F518-4AAE-A11D-4BAB096AA601}" type="datetimeFigureOut">
              <a:rPr lang="hr-HR" smtClean="0"/>
              <a:t>7.2.2018.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FA9C-FC63-4B5B-AFC6-B3B2EF279F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825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8A68-F518-4AAE-A11D-4BAB096AA601}" type="datetimeFigureOut">
              <a:rPr lang="hr-HR" smtClean="0"/>
              <a:t>7.2.2018.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FA9C-FC63-4B5B-AFC6-B3B2EF279F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822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8A68-F518-4AAE-A11D-4BAB096AA601}" type="datetimeFigureOut">
              <a:rPr lang="hr-HR" smtClean="0"/>
              <a:t>7.2.2018.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FA9C-FC63-4B5B-AFC6-B3B2EF279F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3862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98A68-F518-4AAE-A11D-4BAB096AA601}" type="datetimeFigureOut">
              <a:rPr lang="hr-HR" smtClean="0"/>
              <a:t>7.2.2018.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7FA9C-FC63-4B5B-AFC6-B3B2EF279F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7167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ED98A68-F518-4AAE-A11D-4BAB096AA601}" type="datetimeFigureOut">
              <a:rPr lang="hr-HR" smtClean="0"/>
              <a:t>7.2.2018.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207FA9C-FC63-4B5B-AFC6-B3B2EF279FB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351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trukturnifondovi.hr/eu-fondovi/esi-fondovi-2014-2020/op-konkurentnost-i-kohezija/" TargetMode="External"/><Relationship Id="rId2" Type="http://schemas.openxmlformats.org/officeDocument/2006/relationships/hyperlink" Target="http://www.strukturnifondovi.h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4489F1-87B5-4A5F-9731-342EF37DE1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7265" y="1762626"/>
            <a:ext cx="5401994" cy="725126"/>
          </a:xfrm>
        </p:spPr>
        <p:txBody>
          <a:bodyPr>
            <a:normAutofit/>
          </a:bodyPr>
          <a:lstStyle/>
          <a:p>
            <a:pPr algn="just"/>
            <a:r>
              <a:rPr lang="hr-HR" sz="26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ZAVRŠNA KONFERENCIJA PROJEKTA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93BB6DB-CC74-4F14-B9AB-8E3D7BEFDC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0095" y="5780036"/>
            <a:ext cx="3392690" cy="768921"/>
          </a:xfrm>
        </p:spPr>
        <p:txBody>
          <a:bodyPr>
            <a:normAutofit/>
          </a:bodyPr>
          <a:lstStyle/>
          <a:p>
            <a:r>
              <a:rPr lang="hr-HR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Čakovec, 09.02.2018.</a:t>
            </a:r>
            <a:endParaRPr lang="hr-HR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5C8754CB-A371-4163-BEFC-026D8B3DC1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9058" y="592259"/>
            <a:ext cx="1279892" cy="907453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B9F3FEFC-376D-4E8E-A865-90BB1CA7672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167265" y="376140"/>
            <a:ext cx="7437229" cy="1388533"/>
          </a:xfrm>
          <a:prstGeom prst="rect">
            <a:avLst/>
          </a:prstGeom>
        </p:spPr>
      </p:pic>
      <p:sp>
        <p:nvSpPr>
          <p:cNvPr id="6" name="Rezervirano mjesto sadržaja 2">
            <a:extLst>
              <a:ext uri="{FF2B5EF4-FFF2-40B4-BE49-F238E27FC236}">
                <a16:creationId xmlns:a16="http://schemas.microsoft.com/office/drawing/2014/main" id="{51C47D71-56F6-450C-8165-6872B2B1E139}"/>
              </a:ext>
            </a:extLst>
          </p:cNvPr>
          <p:cNvSpPr txBox="1">
            <a:spLocks/>
          </p:cNvSpPr>
          <p:nvPr/>
        </p:nvSpPr>
        <p:spPr>
          <a:xfrm>
            <a:off x="2908093" y="3429001"/>
            <a:ext cx="8954692" cy="10824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hr-HR" dirty="0"/>
          </a:p>
        </p:txBody>
      </p:sp>
      <p:sp>
        <p:nvSpPr>
          <p:cNvPr id="7" name="Rezervirano mjesto sadržaja 2">
            <a:extLst>
              <a:ext uri="{FF2B5EF4-FFF2-40B4-BE49-F238E27FC236}">
                <a16:creationId xmlns:a16="http://schemas.microsoft.com/office/drawing/2014/main" id="{28019515-1C91-4EBD-912D-702CA298589B}"/>
              </a:ext>
            </a:extLst>
          </p:cNvPr>
          <p:cNvSpPr txBox="1">
            <a:spLocks/>
          </p:cNvSpPr>
          <p:nvPr/>
        </p:nvSpPr>
        <p:spPr>
          <a:xfrm>
            <a:off x="3804728" y="3902571"/>
            <a:ext cx="8214677" cy="8184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r-HR" sz="2000" i="1" dirty="0">
                <a:latin typeface="Calibri" panose="020F0502020204030204" pitchFamily="34" charset="0"/>
                <a:cs typeface="Calibri" panose="020F0502020204030204" pitchFamily="34" charset="0"/>
              </a:rPr>
              <a:t>Projekt je sufinancirala Europska unija iz Europskog fonda za regionalni razvoj. </a:t>
            </a:r>
          </a:p>
          <a:p>
            <a:endParaRPr lang="hr-HR" sz="2000" dirty="0"/>
          </a:p>
        </p:txBody>
      </p:sp>
      <p:sp>
        <p:nvSpPr>
          <p:cNvPr id="8" name="Rezervirano mjesto sadržaja 2">
            <a:extLst>
              <a:ext uri="{FF2B5EF4-FFF2-40B4-BE49-F238E27FC236}">
                <a16:creationId xmlns:a16="http://schemas.microsoft.com/office/drawing/2014/main" id="{1D2BC7CD-D0B3-4863-89E8-B546722711E0}"/>
              </a:ext>
            </a:extLst>
          </p:cNvPr>
          <p:cNvSpPr txBox="1">
            <a:spLocks/>
          </p:cNvSpPr>
          <p:nvPr/>
        </p:nvSpPr>
        <p:spPr>
          <a:xfrm>
            <a:off x="4385085" y="4469880"/>
            <a:ext cx="7625753" cy="8170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r-HR" sz="2000" i="1" dirty="0">
                <a:latin typeface="Calibri" panose="020F0502020204030204" pitchFamily="34" charset="0"/>
                <a:cs typeface="Calibri" panose="020F0502020204030204" pitchFamily="34" charset="0"/>
              </a:rPr>
              <a:t>Sadržaj publikacije isključiva je odgovornost Korisnika RB TEHNIKA d.o.o.</a:t>
            </a:r>
          </a:p>
          <a:p>
            <a:endParaRPr lang="hr-HR" sz="2000" dirty="0"/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5EA453B2-14A4-4331-9A36-EF7CD11A4190}"/>
              </a:ext>
            </a:extLst>
          </p:cNvPr>
          <p:cNvSpPr txBox="1">
            <a:spLocks/>
          </p:cNvSpPr>
          <p:nvPr/>
        </p:nvSpPr>
        <p:spPr>
          <a:xfrm>
            <a:off x="2110154" y="2392578"/>
            <a:ext cx="9494340" cy="1082413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75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r-HR" sz="26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„Poboljšanje kompetentnosti i razvoja poduzeća RB TEHNIKA d.o.o. ulaganjem u proširenje kapaciteta i stvaranjem novih radnih mjesta”</a:t>
            </a:r>
          </a:p>
        </p:txBody>
      </p:sp>
      <p:pic>
        <p:nvPicPr>
          <p:cNvPr id="10" name="Slika 9">
            <a:extLst>
              <a:ext uri="{FF2B5EF4-FFF2-40B4-BE49-F238E27FC236}">
                <a16:creationId xmlns:a16="http://schemas.microsoft.com/office/drawing/2014/main" id="{C2E1B186-9379-4DCF-96BE-E6E9BA2174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162" y="3603728"/>
            <a:ext cx="3623566" cy="257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283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B4D66D-2B98-4BD9-BAAD-30A53B57D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9066" y="348395"/>
            <a:ext cx="6895190" cy="1222807"/>
          </a:xfrm>
        </p:spPr>
        <p:txBody>
          <a:bodyPr>
            <a:normAutofit/>
          </a:bodyPr>
          <a:lstStyle/>
          <a:p>
            <a:pPr algn="l"/>
            <a:r>
              <a:rPr lang="hr-H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poduzeću RB TEHNIKA d.o.o.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C41B2C2-AF58-48FE-9118-5BE3DABB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6520" y="1636995"/>
            <a:ext cx="9908215" cy="3387777"/>
          </a:xfrm>
        </p:spPr>
        <p:txBody>
          <a:bodyPr>
            <a:normAutofit/>
          </a:bodyPr>
          <a:lstStyle/>
          <a:p>
            <a:pPr algn="just"/>
            <a:r>
              <a:rPr lang="hr-HR" sz="2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2600" dirty="0">
                <a:latin typeface="Calibri" panose="020F0502020204030204" pitchFamily="34" charset="0"/>
                <a:cs typeface="Calibri" panose="020F0502020204030204" pitchFamily="34" charset="0"/>
              </a:rPr>
              <a:t>Poduzeće RB TEHNIKA d.o.o. posluje od 1999. godine te se bavi proizvodnjom softvera za konstrukciju i razradu ALU i PVC stolarije, pri čemu je glavni proizvod poduzeća aplikacija pod nazivom STIJENE</a:t>
            </a:r>
          </a:p>
          <a:p>
            <a:pPr algn="just"/>
            <a:r>
              <a:rPr lang="hr-HR" sz="2600" dirty="0">
                <a:latin typeface="Calibri" panose="020F0502020204030204" pitchFamily="34" charset="0"/>
                <a:cs typeface="Calibri" panose="020F0502020204030204" pitchFamily="34" charset="0"/>
              </a:rPr>
              <a:t>U svrhu daljnjeg širenja na tržištu, poduzeće mora pokriti nova konstrukcijsko-tehnička rješenja kako bi se udovoljilo potrebama kupaca u smislu suvremenih tehničkih rješenja i dodatnih funkcionalnosti softvera, stoga ide u predmetnu investiciju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7CCF7A8-83B9-448B-9047-8BA7FAAB185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826833" y="5239891"/>
            <a:ext cx="6912573" cy="1255007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2A83C643-1680-4284-B9E3-ACAB92884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280" y="5413667"/>
            <a:ext cx="1279892" cy="90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9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B4D66D-2B98-4BD9-BAAD-30A53B57D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3977" y="536880"/>
            <a:ext cx="4556725" cy="1222807"/>
          </a:xfrm>
        </p:spPr>
        <p:txBody>
          <a:bodyPr/>
          <a:lstStyle/>
          <a:p>
            <a:pPr algn="l"/>
            <a:r>
              <a:rPr lang="hr-H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Cilj projekta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C41B2C2-AF58-48FE-9118-5BE3DABB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6594" y="2052333"/>
            <a:ext cx="9908215" cy="2129852"/>
          </a:xfrm>
        </p:spPr>
        <p:txBody>
          <a:bodyPr/>
          <a:lstStyle/>
          <a:p>
            <a:pPr algn="just"/>
            <a:r>
              <a:rPr lang="hr-HR" i="1" dirty="0"/>
              <a:t> </a:t>
            </a:r>
            <a:r>
              <a:rPr lang="hr-HR" sz="2600" dirty="0">
                <a:latin typeface="Calibri" panose="020F0502020204030204" pitchFamily="34" charset="0"/>
                <a:cs typeface="Calibri" panose="020F0502020204030204" pitchFamily="34" charset="0"/>
              </a:rPr>
              <a:t>Poboljšati kompetentnost i razvoj poduzeća RB TEHNIKA d.o.o. ulaganjem u izgradnju i stavljanje u funkciju nove poslovne zgrade putem opremanja te zapošljavanjem novih djelatnika, što će rezultirati povećanjem prihoda od prodaje i prihoda od izvoza do 2020. godine te razvojem novog proizvoda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7CCF7A8-83B9-448B-9047-8BA7FAAB185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826833" y="5239891"/>
            <a:ext cx="6912573" cy="1255007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2A83C643-1680-4284-B9E3-ACAB92884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280" y="5413667"/>
            <a:ext cx="1279892" cy="90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944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B4D66D-2B98-4BD9-BAAD-30A53B57D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184" y="579085"/>
            <a:ext cx="6895190" cy="1222807"/>
          </a:xfrm>
        </p:spPr>
        <p:txBody>
          <a:bodyPr>
            <a:normAutofit/>
          </a:bodyPr>
          <a:lstStyle/>
          <a:p>
            <a:pPr algn="l"/>
            <a:r>
              <a:rPr lang="hr-H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Trajanje projekta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C41B2C2-AF58-48FE-9118-5BE3DABB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0615" y="2101695"/>
            <a:ext cx="9908215" cy="2129852"/>
          </a:xfrm>
        </p:spPr>
        <p:txBody>
          <a:bodyPr>
            <a:normAutofit/>
          </a:bodyPr>
          <a:lstStyle/>
          <a:p>
            <a:pPr algn="just"/>
            <a:r>
              <a:rPr lang="hr-HR" sz="2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2600" b="1" dirty="0">
                <a:latin typeface="Calibri" panose="020F0502020204030204" pitchFamily="34" charset="0"/>
                <a:cs typeface="Calibri" panose="020F0502020204030204" pitchFamily="34" charset="0"/>
              </a:rPr>
              <a:t>Razdoblje provedbe projekta:</a:t>
            </a:r>
            <a:r>
              <a:rPr lang="hr-HR" sz="26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indent="0" algn="just">
              <a:buNone/>
            </a:pPr>
            <a:endParaRPr lang="hr-H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hr-HR" sz="2600" dirty="0">
                <a:latin typeface="Calibri" panose="020F0502020204030204" pitchFamily="34" charset="0"/>
                <a:cs typeface="Calibri" panose="020F0502020204030204" pitchFamily="34" charset="0"/>
              </a:rPr>
              <a:t>od 13.3.2017. do 13.2.2018.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7CCF7A8-83B9-448B-9047-8BA7FAAB185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826833" y="5239891"/>
            <a:ext cx="6912573" cy="1255007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2A83C643-1680-4284-B9E3-ACAB92884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280" y="5413667"/>
            <a:ext cx="1279892" cy="90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260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EC4430-AA52-48DE-AB4D-7893355EA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4253" y="377551"/>
            <a:ext cx="4856527" cy="912205"/>
          </a:xfrm>
        </p:spPr>
        <p:txBody>
          <a:bodyPr/>
          <a:lstStyle/>
          <a:p>
            <a:r>
              <a:rPr lang="hr-H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Vrijednost projekta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E2F5C7A-4696-45A0-BA51-5959AC5BF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6634" y="1578268"/>
            <a:ext cx="9788292" cy="3359369"/>
          </a:xfrm>
        </p:spPr>
        <p:txBody>
          <a:bodyPr/>
          <a:lstStyle/>
          <a:p>
            <a:r>
              <a:rPr lang="hr-HR" sz="2600" b="1" dirty="0">
                <a:latin typeface="Calibri" panose="020F0502020204030204" pitchFamily="34" charset="0"/>
                <a:cs typeface="Calibri" panose="020F0502020204030204" pitchFamily="34" charset="0"/>
              </a:rPr>
              <a:t>Ukupna vrijednost projekta: </a:t>
            </a:r>
            <a:r>
              <a:rPr lang="hr-HR" sz="2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4.317.882,48 HRK</a:t>
            </a:r>
          </a:p>
          <a:p>
            <a:r>
              <a:rPr lang="hr-HR" sz="2600" b="1" dirty="0">
                <a:latin typeface="Calibri" panose="020F0502020204030204" pitchFamily="34" charset="0"/>
                <a:cs typeface="Calibri" panose="020F0502020204030204" pitchFamily="34" charset="0"/>
              </a:rPr>
              <a:t>Iznos koji sufinancira EU (bespovratna sredstva):</a:t>
            </a:r>
            <a:r>
              <a:rPr lang="hr-HR" sz="26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hr-HR" sz="2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2.022.762,69 HRK</a:t>
            </a:r>
          </a:p>
          <a:p>
            <a:pPr marL="0" indent="0">
              <a:buNone/>
            </a:pP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hr-HR" i="1" dirty="0">
                <a:latin typeface="Calibri" panose="020F0502020204030204" pitchFamily="34" charset="0"/>
                <a:cs typeface="Calibri" panose="020F0502020204030204" pitchFamily="34" charset="0"/>
              </a:rPr>
              <a:t>Organizacija završne konferencije sufinancirana je u okviru Operativnog programa Konkurentnost i kohezija, iz Europskog fonda za regionalni razvoj. </a:t>
            </a:r>
          </a:p>
          <a:p>
            <a:pPr marL="0" indent="0">
              <a:buNone/>
            </a:pP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32CCB9B4-413F-4D00-9079-63D5BEC205A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826833" y="5239891"/>
            <a:ext cx="6912573" cy="1255007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22C69737-5359-4AC3-9C4B-E73E172AAF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280" y="5413667"/>
            <a:ext cx="1279892" cy="90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226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B4D66D-2B98-4BD9-BAAD-30A53B57D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4075" y="151303"/>
            <a:ext cx="6895190" cy="1222807"/>
          </a:xfrm>
        </p:spPr>
        <p:txBody>
          <a:bodyPr>
            <a:normAutofit/>
          </a:bodyPr>
          <a:lstStyle/>
          <a:p>
            <a:pPr algn="l"/>
            <a:r>
              <a:rPr lang="hr-H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 financiranje projekta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C41B2C2-AF58-48FE-9118-5BE3DABB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471" y="1556205"/>
            <a:ext cx="9908215" cy="3327816"/>
          </a:xfrm>
        </p:spPr>
        <p:txBody>
          <a:bodyPr>
            <a:noAutofit/>
          </a:bodyPr>
          <a:lstStyle/>
          <a:p>
            <a:pPr algn="just"/>
            <a:r>
              <a:rPr lang="hr-HR" sz="2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2600" dirty="0">
                <a:latin typeface="Calibri" panose="020F0502020204030204" pitchFamily="34" charset="0"/>
                <a:cs typeface="Calibri" panose="020F0502020204030204" pitchFamily="34" charset="0"/>
              </a:rPr>
              <a:t>Projekt je sufinanciran je sredstvima Europskog fonda za regionalni razvoj u sklopu Operativnog programa Konkurentnost i kohezija u financijskom razdoblju 2014.-2020., temeljem Poziva „Kompetentnost i razvoj MSP“ referentne oznake KK.03.2.1.05.  </a:t>
            </a:r>
          </a:p>
          <a:p>
            <a:pPr algn="just"/>
            <a:r>
              <a:rPr lang="hr-HR" sz="2600" dirty="0">
                <a:latin typeface="Calibri" panose="020F0502020204030204" pitchFamily="34" charset="0"/>
                <a:cs typeface="Calibri" panose="020F0502020204030204" pitchFamily="34" charset="0"/>
              </a:rPr>
              <a:t>Više informacija o mogućnostima EU sufinanciranja projekata potražite na adresi: </a:t>
            </a:r>
            <a:r>
              <a:rPr lang="hr-HR" sz="2600" u="sng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www.strukturnifondovi.hr</a:t>
            </a:r>
            <a:r>
              <a:rPr lang="hr-HR" sz="2600" dirty="0">
                <a:latin typeface="Calibri" panose="020F0502020204030204" pitchFamily="34" charset="0"/>
                <a:cs typeface="Calibri" panose="020F0502020204030204" pitchFamily="34" charset="0"/>
              </a:rPr>
              <a:t>, a o Operativnom programu Konkurentnost i kohezija na adresi: </a:t>
            </a:r>
            <a:r>
              <a:rPr lang="hr-HR" sz="2600" u="sng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https://strukturnifondovi.hr/eu-fondovi/esi-fondovi-2014-2020/op-konkurentnost-i-kohezija/</a:t>
            </a:r>
            <a:endParaRPr lang="hr-HR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7CCF7A8-83B9-448B-9047-8BA7FAAB1859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4826833" y="5239891"/>
            <a:ext cx="6912573" cy="1255007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2A83C643-1680-4284-B9E3-ACAB92884D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7280" y="5413667"/>
            <a:ext cx="1279892" cy="90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92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B4D66D-2B98-4BD9-BAAD-30A53B57D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4056" y="534114"/>
            <a:ext cx="6895190" cy="1222807"/>
          </a:xfrm>
        </p:spPr>
        <p:txBody>
          <a:bodyPr>
            <a:normAutofit/>
          </a:bodyPr>
          <a:lstStyle/>
          <a:p>
            <a:pPr algn="l"/>
            <a:r>
              <a:rPr lang="hr-H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Rezultati projekta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C41B2C2-AF58-48FE-9118-5BE3DABB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1491" y="2170069"/>
            <a:ext cx="9908215" cy="2650116"/>
          </a:xfrm>
        </p:spPr>
        <p:txBody>
          <a:bodyPr>
            <a:normAutofit lnSpcReduction="10000"/>
          </a:bodyPr>
          <a:lstStyle/>
          <a:p>
            <a:r>
              <a:rPr lang="hr-HR" sz="2600" dirty="0">
                <a:latin typeface="Calibri" panose="020F0502020204030204" pitchFamily="34" charset="0"/>
                <a:cs typeface="Calibri" panose="020F0502020204030204" pitchFamily="34" charset="0"/>
              </a:rPr>
              <a:t>Izgrađen novi poslovni prostor</a:t>
            </a:r>
          </a:p>
          <a:p>
            <a:r>
              <a:rPr lang="hr-HR" sz="2600" dirty="0">
                <a:latin typeface="Calibri" panose="020F0502020204030204" pitchFamily="34" charset="0"/>
                <a:cs typeface="Calibri" panose="020F0502020204030204" pitchFamily="34" charset="0"/>
              </a:rPr>
              <a:t>Novi poslovni prostor u potpunosti opremljen namještajem</a:t>
            </a:r>
          </a:p>
          <a:p>
            <a:r>
              <a:rPr lang="hr-HR" sz="2600" dirty="0">
                <a:latin typeface="Calibri" panose="020F0502020204030204" pitchFamily="34" charset="0"/>
                <a:cs typeface="Calibri" panose="020F0502020204030204" pitchFamily="34" charset="0"/>
              </a:rPr>
              <a:t>Nabavljeni i stavljeni u funkciju hardver i softver za proizvodnju</a:t>
            </a:r>
          </a:p>
          <a:p>
            <a:r>
              <a:rPr lang="hr-HR" sz="2600" dirty="0">
                <a:latin typeface="Calibri" panose="020F0502020204030204" pitchFamily="34" charset="0"/>
                <a:cs typeface="Calibri" panose="020F0502020204030204" pitchFamily="34" charset="0"/>
              </a:rPr>
              <a:t>Zaposleni novi djelatnici (ciljna vrijednost 19)</a:t>
            </a:r>
          </a:p>
          <a:p>
            <a:r>
              <a:rPr lang="hr-HR" sz="2600" dirty="0">
                <a:latin typeface="Calibri" panose="020F0502020204030204" pitchFamily="34" charset="0"/>
                <a:cs typeface="Calibri" panose="020F0502020204030204" pitchFamily="34" charset="0"/>
              </a:rPr>
              <a:t>Povećani prihodi poduzeća od prodaje i izvoza do 2020. godine</a:t>
            </a:r>
          </a:p>
          <a:p>
            <a:pPr algn="just"/>
            <a:endParaRPr lang="hr-HR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7CCF7A8-83B9-448B-9047-8BA7FAAB185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826833" y="5239891"/>
            <a:ext cx="6912573" cy="1255007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2A83C643-1680-4284-B9E3-ACAB92884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280" y="5413667"/>
            <a:ext cx="1279892" cy="90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539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B4D66D-2B98-4BD9-BAAD-30A53B57D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553" y="207225"/>
            <a:ext cx="4416816" cy="1051950"/>
          </a:xfrm>
        </p:spPr>
        <p:txBody>
          <a:bodyPr>
            <a:normAutofit/>
          </a:bodyPr>
          <a:lstStyle/>
          <a:p>
            <a:pPr algn="l"/>
            <a:r>
              <a:rPr lang="hr-HR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Hvala na pažnji!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7CCF7A8-83B9-448B-9047-8BA7FAAB185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826833" y="5239891"/>
            <a:ext cx="6912573" cy="1255007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2A83C643-1680-4284-B9E3-ACAB92884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7280" y="5413667"/>
            <a:ext cx="1279892" cy="907453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B65A084F-039E-4430-B469-5EA33CB0FD9D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07" t="15882" r="15483" b="20604"/>
          <a:stretch/>
        </p:blipFill>
        <p:spPr bwMode="auto">
          <a:xfrm>
            <a:off x="4416961" y="1309223"/>
            <a:ext cx="4416816" cy="28631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zervirano mjesto sadržaja 2">
            <a:extLst>
              <a:ext uri="{FF2B5EF4-FFF2-40B4-BE49-F238E27FC236}">
                <a16:creationId xmlns:a16="http://schemas.microsoft.com/office/drawing/2014/main" id="{DA8753C6-785C-4415-A9A2-2B690433D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7899" y="4222392"/>
            <a:ext cx="9934940" cy="1421104"/>
          </a:xfrm>
        </p:spPr>
        <p:txBody>
          <a:bodyPr/>
          <a:lstStyle/>
          <a:p>
            <a:pPr marL="0" indent="0" algn="just">
              <a:buNone/>
            </a:pPr>
            <a:endParaRPr lang="hr-HR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254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Paralaks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ks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TM03457496[[fn=Paralaksa]]</Template>
  <TotalTime>143</TotalTime>
  <Words>304</Words>
  <Application>Microsoft Office PowerPoint</Application>
  <PresentationFormat>Široki zaslon</PresentationFormat>
  <Paragraphs>29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Calibri</vt:lpstr>
      <vt:lpstr>Corbel</vt:lpstr>
      <vt:lpstr>Paralaksa</vt:lpstr>
      <vt:lpstr>ZAVRŠNA KONFERENCIJA PROJEKTA</vt:lpstr>
      <vt:lpstr>O poduzeću RB TEHNIKA d.o.o.</vt:lpstr>
      <vt:lpstr>Cilj projekta</vt:lpstr>
      <vt:lpstr>Trajanje projekta</vt:lpstr>
      <vt:lpstr>Vrijednost projekta</vt:lpstr>
      <vt:lpstr>EU financiranje projekta</vt:lpstr>
      <vt:lpstr>Rezultati projekta</vt:lpstr>
      <vt:lpstr>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Ines Rohtek</dc:creator>
  <cp:lastModifiedBy>Ines Rohtek</cp:lastModifiedBy>
  <cp:revision>45</cp:revision>
  <dcterms:created xsi:type="dcterms:W3CDTF">2018-02-06T06:47:16Z</dcterms:created>
  <dcterms:modified xsi:type="dcterms:W3CDTF">2018-02-07T08:25:17Z</dcterms:modified>
</cp:coreProperties>
</file>